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71" r:id="rId2"/>
    <p:sldId id="301" r:id="rId3"/>
    <p:sldId id="281" r:id="rId4"/>
    <p:sldId id="294" r:id="rId5"/>
    <p:sldId id="295" r:id="rId6"/>
    <p:sldId id="297" r:id="rId7"/>
    <p:sldId id="298" r:id="rId8"/>
    <p:sldId id="299" r:id="rId9"/>
    <p:sldId id="300" r:id="rId10"/>
    <p:sldId id="302" r:id="rId11"/>
    <p:sldId id="30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74743FA-BDE0-B04D-90E3-D67AE1B71B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87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10/17/20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7" Type="http://schemas.openxmlformats.org/officeDocument/2006/relationships/image" Target="../media/image2.png"/><Relationship Id="rId2" Type="http://schemas.microsoft.com/office/2007/relationships/media" Target="../media/media9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Review: Probability Theory (4)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ACFDEE-0602-8044-A5D2-227DD97E0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5"/>
    </mc:Choice>
    <mc:Fallback xmlns="">
      <p:transition spd="slow" advTm="12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BD42-18B6-8045-9153-7817B4308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Malware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CB3E8-45E5-4248-ADB8-831A830D5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A: a file being scanned is malicious</a:t>
            </a:r>
          </a:p>
          <a:p>
            <a:r>
              <a:rPr lang="en-US" dirty="0"/>
              <a:t>Event B: a virus scan returns a positive result</a:t>
            </a:r>
          </a:p>
          <a:p>
            <a:r>
              <a:rPr lang="en-US" dirty="0"/>
              <a:t>Prior probability P(A) = 0.01</a:t>
            </a:r>
          </a:p>
          <a:p>
            <a:r>
              <a:rPr lang="en-US" dirty="0"/>
              <a:t>Prior probability P(B) = 0.02</a:t>
            </a:r>
          </a:p>
          <a:p>
            <a:r>
              <a:rPr lang="en-US" dirty="0"/>
              <a:t>90% of malicious files test positive</a:t>
            </a:r>
          </a:p>
          <a:p>
            <a:r>
              <a:rPr lang="en-US" dirty="0"/>
              <a:t>What is the probability the file is malicious after observing a positive test?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23228-500A-DB48-9CA3-B2411D902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28" y="5524500"/>
            <a:ext cx="7505700" cy="8763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AB054A9-D3A1-C148-A26C-E545B9586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6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43"/>
    </mc:Choice>
    <mc:Fallback xmlns="">
      <p:transition spd="slow" advTm="147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A671-5623-B643-BE00-D6907F9CA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Malware 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3BDAB-5B11-4445-837B-9D4A78E6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8872" indent="0">
              <a:buNone/>
            </a:pPr>
            <a:r>
              <a:rPr lang="en-US" dirty="0"/>
              <a:t>P(A|B) = (0.9*0.01)/0.02 = 0.45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dirty="0"/>
              <a:t>What if P(B) was not given directly? 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A53F2-5CAE-4E4B-86A2-58E04323A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92" y="2686706"/>
            <a:ext cx="7505700" cy="8763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863BD5C-E955-6F4C-B025-DCBDC0C34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8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75"/>
    </mc:Choice>
    <mc:Fallback xmlns="">
      <p:transition spd="slow" advTm="56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E1E4-8228-4449-8A3C-1642DB57B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with 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2FCB5-A3B1-D74F-B96E-9D24756BB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Recall: conditional probabilities express relationships between variables (or sets of variables)</a:t>
            </a:r>
          </a:p>
          <a:p>
            <a:r>
              <a:rPr lang="en-US" dirty="0"/>
              <a:t>We use them to reason about evidence and update beliefs</a:t>
            </a:r>
          </a:p>
          <a:p>
            <a:r>
              <a:rPr lang="en-US" dirty="0"/>
              <a:t>One extreme is perfect information</a:t>
            </a:r>
          </a:p>
          <a:p>
            <a:pPr lvl="1"/>
            <a:r>
              <a:rPr lang="en-US" dirty="0"/>
              <a:t>P(A|B) = 1 means that A always occurs when B does</a:t>
            </a:r>
          </a:p>
          <a:p>
            <a:pPr lvl="1"/>
            <a:r>
              <a:rPr lang="en-US" dirty="0"/>
              <a:t>The reverse is not necessarily true! </a:t>
            </a:r>
          </a:p>
          <a:p>
            <a:r>
              <a:rPr lang="en-US" dirty="0"/>
              <a:t>Independence is a special case where the variables provide NO information about the other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A531E4C-BFD9-124F-89D5-DDCDCE084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53"/>
    </mc:Choice>
    <mc:Fallback xmlns="">
      <p:transition spd="slow" advTm="111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3609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charset="0"/>
                <a:cs typeface="宋体" charset="0"/>
              </a:rPr>
              <a:t>Independence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153400" cy="4572000"/>
          </a:xfrm>
        </p:spPr>
        <p:txBody>
          <a:bodyPr/>
          <a:lstStyle/>
          <a:p>
            <a:r>
              <a:rPr lang="en-US" altLang="zh-CN" sz="2800" dirty="0">
                <a:ea typeface="宋体" charset="0"/>
                <a:cs typeface="宋体" charset="0"/>
              </a:rPr>
              <a:t>Two events </a:t>
            </a:r>
            <a:r>
              <a:rPr lang="en-US" altLang="zh-CN" sz="2800" b="1" i="1" dirty="0">
                <a:ea typeface="宋体" charset="0"/>
                <a:cs typeface="宋体" charset="0"/>
              </a:rPr>
              <a:t>A and B are independent</a:t>
            </a:r>
            <a:r>
              <a:rPr lang="en-US" altLang="zh-CN" sz="2800" dirty="0">
                <a:ea typeface="宋体" charset="0"/>
                <a:cs typeface="宋体" charset="0"/>
              </a:rPr>
              <a:t> if:</a:t>
            </a:r>
          </a:p>
          <a:p>
            <a:pPr lvl="1">
              <a:buFont typeface="Wingdings" charset="0"/>
              <a:buNone/>
            </a:pPr>
            <a:r>
              <a:rPr lang="en-US" altLang="zh-CN" sz="2400" dirty="0">
                <a:ea typeface="宋体" charset="0"/>
                <a:cs typeface="宋体" charset="0"/>
              </a:rPr>
              <a:t>			</a:t>
            </a:r>
            <a:r>
              <a:rPr lang="en-US" altLang="zh-CN" sz="2400" dirty="0" err="1">
                <a:ea typeface="宋体" charset="0"/>
                <a:cs typeface="宋体" charset="0"/>
              </a:rPr>
              <a:t>Pr</a:t>
            </a:r>
            <a:r>
              <a:rPr lang="en-US" altLang="zh-CN" sz="2400" dirty="0">
                <a:ea typeface="宋体" charset="0"/>
                <a:cs typeface="宋体" charset="0"/>
              </a:rPr>
              <a:t>(A^B) = </a:t>
            </a:r>
            <a:r>
              <a:rPr lang="en-US" altLang="zh-CN" sz="2400" dirty="0" err="1">
                <a:ea typeface="宋体" charset="0"/>
                <a:cs typeface="宋体" charset="0"/>
              </a:rPr>
              <a:t>Pr</a:t>
            </a:r>
            <a:r>
              <a:rPr lang="en-US" altLang="zh-CN" sz="2400" dirty="0">
                <a:ea typeface="宋体" charset="0"/>
                <a:cs typeface="宋体" charset="0"/>
              </a:rPr>
              <a:t>(A)</a:t>
            </a:r>
            <a:r>
              <a:rPr lang="en-US" altLang="zh-CN" sz="2400" dirty="0" err="1">
                <a:ea typeface="宋体" charset="0"/>
                <a:cs typeface="宋体" charset="0"/>
              </a:rPr>
              <a:t>Pr</a:t>
            </a:r>
            <a:r>
              <a:rPr lang="en-US" altLang="zh-CN" sz="2400" dirty="0">
                <a:ea typeface="宋体" charset="0"/>
                <a:cs typeface="宋体" charset="0"/>
              </a:rPr>
              <a:t>(B)</a:t>
            </a:r>
          </a:p>
          <a:p>
            <a:r>
              <a:rPr lang="en-US" altLang="zh-CN" sz="2800" dirty="0">
                <a:ea typeface="宋体" charset="0"/>
                <a:cs typeface="宋体" charset="0"/>
              </a:rPr>
              <a:t>A set of events {A</a:t>
            </a:r>
            <a:r>
              <a:rPr lang="en-US" altLang="zh-CN" sz="2800" baseline="-25000" dirty="0">
                <a:ea typeface="宋体" charset="0"/>
                <a:cs typeface="宋体" charset="0"/>
              </a:rPr>
              <a:t>i</a:t>
            </a:r>
            <a:r>
              <a:rPr lang="en-US" altLang="zh-CN" sz="2800" dirty="0">
                <a:ea typeface="宋体" charset="0"/>
                <a:cs typeface="宋体" charset="0"/>
              </a:rPr>
              <a:t>} is independent if:</a:t>
            </a:r>
          </a:p>
          <a:p>
            <a:pPr lvl="1">
              <a:buFont typeface="Wingdings" charset="0"/>
              <a:buNone/>
            </a:pPr>
            <a:endParaRPr lang="en-US" altLang="zh-CN" sz="2000" dirty="0">
              <a:ea typeface="宋体" charset="0"/>
              <a:cs typeface="宋体" charset="0"/>
              <a:sym typeface="Symbol" charset="0"/>
            </a:endParaRPr>
          </a:p>
          <a:p>
            <a:pPr lvl="1">
              <a:buFont typeface="Wingdings" charset="0"/>
              <a:buNone/>
            </a:pPr>
            <a:endParaRPr lang="en-US" altLang="zh-CN" sz="2400" dirty="0">
              <a:ea typeface="宋体" charset="0"/>
              <a:cs typeface="宋体" charset="0"/>
              <a:sym typeface="Symbol" charset="0"/>
            </a:endParaRPr>
          </a:p>
          <a:p>
            <a:r>
              <a:rPr lang="en-US" altLang="zh-CN" sz="2400" dirty="0">
                <a:ea typeface="宋体" charset="0"/>
                <a:cs typeface="宋体" charset="0"/>
                <a:sym typeface="Symbol" charset="0"/>
              </a:rPr>
              <a:t>Example: Drug test</a:t>
            </a:r>
          </a:p>
        </p:txBody>
      </p:sp>
      <p:graphicFrame>
        <p:nvGraphicFramePr>
          <p:cNvPr id="1843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2286000" y="3429000"/>
          <a:ext cx="281940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5" imgW="1206360" imgH="228600" progId="Equation.BREE4">
                  <p:embed/>
                </p:oleObj>
              </mc:Choice>
              <mc:Fallback>
                <p:oleObj name="Equation" r:id="rId5" imgW="1206360" imgH="22860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429000"/>
                        <a:ext cx="2819400" cy="534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2" name="Group 30"/>
          <p:cNvGraphicFramePr>
            <a:graphicFrameLocks noGrp="1"/>
          </p:cNvGraphicFramePr>
          <p:nvPr/>
        </p:nvGraphicFramePr>
        <p:xfrm>
          <a:off x="457200" y="4953000"/>
          <a:ext cx="3657600" cy="12954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Women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Men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Success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Failure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463" name="Text Box 31"/>
          <p:cNvSpPr txBox="1">
            <a:spLocks noChangeArrowheads="1"/>
          </p:cNvSpPr>
          <p:nvPr/>
        </p:nvSpPr>
        <p:spPr bwMode="auto">
          <a:xfrm>
            <a:off x="4419600" y="4254500"/>
            <a:ext cx="42672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A = {A patient is a Women}</a:t>
            </a:r>
          </a:p>
          <a:p>
            <a:pPr>
              <a:spcBef>
                <a:spcPct val="50000"/>
              </a:spcBef>
            </a:pPr>
            <a:r>
              <a:rPr lang="en-US" sz="2400"/>
              <a:t>B = {Drug fails}</a:t>
            </a:r>
          </a:p>
          <a:p>
            <a:pPr>
              <a:spcBef>
                <a:spcPct val="50000"/>
              </a:spcBef>
            </a:pPr>
            <a:r>
              <a:rPr lang="en-US" sz="2400"/>
              <a:t>Will event A be independent from event B 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A93C158-2B6B-B54A-B0A9-6A235CA651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7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71"/>
    </mc:Choice>
    <mc:Fallback xmlns="">
      <p:transition spd="slow" advTm="86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7141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charset="0"/>
                <a:cs typeface="宋体" charset="0"/>
              </a:rPr>
              <a:t>Conditional Independence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305800" cy="4302125"/>
          </a:xfrm>
        </p:spPr>
        <p:txBody>
          <a:bodyPr/>
          <a:lstStyle/>
          <a:p>
            <a:r>
              <a:rPr lang="en-US" altLang="zh-CN" sz="2800" dirty="0">
                <a:ea typeface="宋体" charset="0"/>
                <a:cs typeface="宋体" charset="0"/>
              </a:rPr>
              <a:t>Event A and B are </a:t>
            </a:r>
            <a:r>
              <a:rPr lang="en-US" altLang="zh-CN" sz="2800" b="1" i="1" dirty="0">
                <a:ea typeface="宋体" charset="0"/>
                <a:cs typeface="宋体" charset="0"/>
              </a:rPr>
              <a:t>conditionally independent given C</a:t>
            </a:r>
            <a:r>
              <a:rPr lang="en-US" altLang="zh-CN" sz="2800" dirty="0">
                <a:ea typeface="宋体" charset="0"/>
                <a:cs typeface="宋体" charset="0"/>
              </a:rPr>
              <a:t> in the case that: </a:t>
            </a:r>
          </a:p>
          <a:p>
            <a:endParaRPr lang="en-US" altLang="zh-CN" sz="2800" dirty="0">
              <a:ea typeface="宋体" charset="0"/>
              <a:cs typeface="宋体" charset="0"/>
            </a:endParaRPr>
          </a:p>
          <a:p>
            <a:pPr>
              <a:buFont typeface="Wingdings" charset="0"/>
              <a:buNone/>
            </a:pPr>
            <a:r>
              <a:rPr lang="en-US" altLang="zh-CN" sz="2800" dirty="0">
                <a:ea typeface="宋体" charset="0"/>
                <a:cs typeface="宋体" charset="0"/>
              </a:rPr>
              <a:t>		P(A^B|C) = P(A|C) * P(B|C)</a:t>
            </a:r>
          </a:p>
          <a:p>
            <a:endParaRPr lang="en-US" altLang="zh-CN" sz="2800" dirty="0">
              <a:ea typeface="宋体" charset="0"/>
              <a:cs typeface="宋体" charset="0"/>
            </a:endParaRPr>
          </a:p>
          <a:p>
            <a:r>
              <a:rPr lang="en-US" altLang="zh-CN" sz="2800" dirty="0">
                <a:ea typeface="宋体" charset="0"/>
                <a:cs typeface="宋体" charset="0"/>
              </a:rPr>
              <a:t>A set of events {A</a:t>
            </a:r>
            <a:r>
              <a:rPr lang="en-US" altLang="zh-CN" sz="2800" baseline="-25000" dirty="0">
                <a:ea typeface="宋体" charset="0"/>
                <a:cs typeface="宋体" charset="0"/>
              </a:rPr>
              <a:t>i</a:t>
            </a:r>
            <a:r>
              <a:rPr lang="en-US" altLang="zh-CN" sz="2800" dirty="0">
                <a:ea typeface="宋体" charset="0"/>
                <a:cs typeface="宋体" charset="0"/>
              </a:rPr>
              <a:t>} is conditionally independent given C in case</a:t>
            </a:r>
          </a:p>
          <a:p>
            <a:pPr>
              <a:buFont typeface="Wingdings" charset="0"/>
              <a:buNone/>
            </a:pPr>
            <a:r>
              <a:rPr lang="en-US" altLang="zh-CN" sz="2800" dirty="0">
                <a:ea typeface="宋体" charset="0"/>
                <a:cs typeface="宋体" charset="0"/>
              </a:rPr>
              <a:t>		</a:t>
            </a:r>
          </a:p>
        </p:txBody>
      </p:sp>
      <p:graphicFrame>
        <p:nvGraphicFramePr>
          <p:cNvPr id="24580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54749652"/>
              </p:ext>
            </p:extLst>
          </p:nvPr>
        </p:nvGraphicFramePr>
        <p:xfrm>
          <a:off x="2639169" y="5319242"/>
          <a:ext cx="3581400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Equation" r:id="rId5" imgW="1523880" imgH="228600" progId="Equation.BREE4">
                  <p:embed/>
                </p:oleObj>
              </mc:Choice>
              <mc:Fallback>
                <p:oleObj name="Equation" r:id="rId5" imgW="1523880" imgH="22860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169" y="5319242"/>
                        <a:ext cx="3581400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34EC6EE-208B-7A40-B105-EB752AAEC9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69"/>
    </mc:Choice>
    <mc:Fallback xmlns="">
      <p:transition spd="slow" advTm="124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>
                <a:ea typeface="宋体" charset="0"/>
                <a:cs typeface="宋体" charset="0"/>
              </a:rPr>
              <a:t>Conditional Independence (cont’d)</a:t>
            </a:r>
          </a:p>
        </p:txBody>
      </p:sp>
      <p:sp>
        <p:nvSpPr>
          <p:cNvPr id="6758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ea typeface="宋体" charset="0"/>
                <a:cs typeface="宋体" charset="0"/>
              </a:rPr>
              <a:t>Example: There are three events: A, B, C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>
                <a:ea typeface="宋体" charset="0"/>
                <a:cs typeface="宋体" charset="0"/>
              </a:rPr>
              <a:t>Pr</a:t>
            </a:r>
            <a:r>
              <a:rPr lang="en-US" altLang="zh-CN" dirty="0">
                <a:ea typeface="宋体" charset="0"/>
                <a:cs typeface="宋体" charset="0"/>
              </a:rPr>
              <a:t>(A) = </a:t>
            </a:r>
            <a:r>
              <a:rPr lang="en-US" altLang="zh-CN" dirty="0" err="1">
                <a:ea typeface="宋体" charset="0"/>
                <a:cs typeface="宋体" charset="0"/>
              </a:rPr>
              <a:t>Pr</a:t>
            </a:r>
            <a:r>
              <a:rPr lang="en-US" altLang="zh-CN" dirty="0">
                <a:ea typeface="宋体" charset="0"/>
                <a:cs typeface="宋体" charset="0"/>
              </a:rPr>
              <a:t>(B) = </a:t>
            </a:r>
            <a:r>
              <a:rPr lang="en-US" altLang="zh-CN" dirty="0" err="1">
                <a:ea typeface="宋体" charset="0"/>
                <a:cs typeface="宋体" charset="0"/>
              </a:rPr>
              <a:t>Pr</a:t>
            </a:r>
            <a:r>
              <a:rPr lang="en-US" altLang="zh-CN" dirty="0">
                <a:ea typeface="宋体" charset="0"/>
                <a:cs typeface="宋体" charset="0"/>
              </a:rPr>
              <a:t>(C) = 1/5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>
                <a:ea typeface="宋体" charset="0"/>
                <a:cs typeface="宋体" charset="0"/>
              </a:rPr>
              <a:t>Pr</a:t>
            </a:r>
            <a:r>
              <a:rPr lang="en-US" altLang="zh-CN" dirty="0">
                <a:ea typeface="宋体" charset="0"/>
                <a:cs typeface="宋体" charset="0"/>
              </a:rPr>
              <a:t>(A^C) = </a:t>
            </a:r>
            <a:r>
              <a:rPr lang="en-US" altLang="zh-CN" dirty="0" err="1">
                <a:ea typeface="宋体" charset="0"/>
                <a:cs typeface="宋体" charset="0"/>
              </a:rPr>
              <a:t>Pr</a:t>
            </a:r>
            <a:r>
              <a:rPr lang="en-US" altLang="zh-CN" dirty="0">
                <a:ea typeface="宋体" charset="0"/>
                <a:cs typeface="宋体" charset="0"/>
              </a:rPr>
              <a:t>(B^C) = 1/25, </a:t>
            </a:r>
            <a:r>
              <a:rPr lang="en-US" altLang="zh-CN" dirty="0" err="1">
                <a:ea typeface="宋体" charset="0"/>
                <a:cs typeface="宋体" charset="0"/>
              </a:rPr>
              <a:t>Pr</a:t>
            </a:r>
            <a:r>
              <a:rPr lang="en-US" altLang="zh-CN" dirty="0">
                <a:ea typeface="宋体" charset="0"/>
                <a:cs typeface="宋体" charset="0"/>
              </a:rPr>
              <a:t>(A^B) = 1/10</a:t>
            </a:r>
          </a:p>
          <a:p>
            <a:pPr lvl="1">
              <a:lnSpc>
                <a:spcPct val="90000"/>
              </a:lnSpc>
            </a:pPr>
            <a:r>
              <a:rPr lang="en-US" altLang="zh-CN" dirty="0" err="1">
                <a:ea typeface="宋体" charset="0"/>
                <a:cs typeface="宋体" charset="0"/>
              </a:rPr>
              <a:t>Pr</a:t>
            </a:r>
            <a:r>
              <a:rPr lang="en-US" altLang="zh-CN" dirty="0">
                <a:ea typeface="宋体" charset="0"/>
                <a:cs typeface="宋体" charset="0"/>
              </a:rPr>
              <a:t>(A^B^C) = 1/125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0"/>
                <a:cs typeface="宋体" charset="0"/>
              </a:rPr>
              <a:t>Are A, B are independent?</a:t>
            </a:r>
          </a:p>
          <a:p>
            <a:pPr lvl="1">
              <a:lnSpc>
                <a:spcPct val="90000"/>
              </a:lnSpc>
            </a:pPr>
            <a:r>
              <a:rPr lang="en-US" altLang="zh-CN" dirty="0">
                <a:ea typeface="宋体" charset="0"/>
                <a:cs typeface="宋体" charset="0"/>
              </a:rPr>
              <a:t>Are A, B are conditionally independent given C?</a:t>
            </a:r>
          </a:p>
          <a:p>
            <a:pPr>
              <a:lnSpc>
                <a:spcPct val="90000"/>
              </a:lnSpc>
            </a:pPr>
            <a:r>
              <a:rPr lang="en-US" altLang="zh-CN" dirty="0">
                <a:ea typeface="宋体" charset="0"/>
                <a:cs typeface="宋体" charset="0"/>
              </a:rPr>
              <a:t>A and B are independent </a:t>
            </a:r>
            <a:r>
              <a:rPr lang="en-US" altLang="zh-CN" dirty="0">
                <a:ea typeface="宋体" charset="0"/>
                <a:cs typeface="宋体" charset="0"/>
                <a:sym typeface="Symbol" charset="0"/>
              </a:rPr>
              <a:t> A and B are conditionally independent</a:t>
            </a:r>
            <a:endParaRPr lang="en-US" altLang="zh-CN" dirty="0">
              <a:ea typeface="宋体" charset="0"/>
              <a:cs typeface="宋体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C43AD7-CE89-4341-BE2A-B5E7DE8262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25188"/>
      </p:ext>
    </p:extLst>
  </p:cSld>
  <p:clrMapOvr>
    <a:masterClrMapping/>
  </p:clrMapOvr>
  <p:transition advTm="406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Bayes’ rule is very important</a:t>
            </a:r>
          </a:p>
          <a:p>
            <a:pPr lvl="1"/>
            <a:r>
              <a:rPr lang="en-US" i="1" dirty="0"/>
              <a:t>Allows us to update beliefs based on new information</a:t>
            </a:r>
          </a:p>
          <a:p>
            <a:pPr lvl="1"/>
            <a:r>
              <a:rPr lang="en-US" dirty="0"/>
              <a:t>When we make an observation (acquire evidence), we can make inferences about the state of the world based on the observation</a:t>
            </a:r>
          </a:p>
          <a:p>
            <a:r>
              <a:rPr lang="en-US" dirty="0"/>
              <a:t>Fundamental idea:</a:t>
            </a:r>
          </a:p>
          <a:p>
            <a:pPr lvl="1"/>
            <a:r>
              <a:rPr lang="en-US" dirty="0"/>
              <a:t>Start with a prior distribution</a:t>
            </a:r>
          </a:p>
          <a:p>
            <a:pPr lvl="1"/>
            <a:r>
              <a:rPr lang="en-US" dirty="0"/>
              <a:t>After every observation, perform Bayesian updates by applying Bayes’ rule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A6C9CB-4EF2-7D47-9BEB-EC66077FA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4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14"/>
    </mc:Choice>
    <mc:Fallback xmlns="">
      <p:transition spd="slow" advTm="116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Bayes’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the product rule</a:t>
            </a:r>
          </a:p>
          <a:p>
            <a:r>
              <a:rPr lang="en-US" dirty="0"/>
              <a:t>From P(A|B) = P(A^B)/P(B) we can also write P(A^B) = P(A|B)P(B)</a:t>
            </a:r>
          </a:p>
          <a:p>
            <a:r>
              <a:rPr lang="en-US" dirty="0"/>
              <a:t>Then we have: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" y="4672861"/>
            <a:ext cx="7505700" cy="8763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AC9E6A7-B7F6-9B46-9C41-6B44BA7A3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6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01"/>
    </mc:Choice>
    <mc:Fallback xmlns="">
      <p:transition spd="slow" advTm="155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0"/>
                <a:cs typeface="宋体" charset="0"/>
              </a:rPr>
              <a:t>Bayes’ Rule</a:t>
            </a:r>
          </a:p>
        </p:txBody>
      </p:sp>
      <p:graphicFrame>
        <p:nvGraphicFramePr>
          <p:cNvPr id="96297" name="Group 41"/>
          <p:cNvGraphicFramePr>
            <a:graphicFrameLocks noGrp="1"/>
          </p:cNvGraphicFramePr>
          <p:nvPr/>
        </p:nvGraphicFramePr>
        <p:xfrm>
          <a:off x="762000" y="1981200"/>
          <a:ext cx="3810000" cy="1310640"/>
        </p:xfrm>
        <a:graphic>
          <a:graphicData uri="http://schemas.openxmlformats.org/drawingml/2006/table">
            <a:tbl>
              <a:tblPr/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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  <a:sym typeface="Symbol" charset="0"/>
                        </a:rPr>
                        <a:t>W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6278" name="Text Box 22"/>
          <p:cNvSpPr txBox="1">
            <a:spLocks noChangeArrowheads="1"/>
          </p:cNvSpPr>
          <p:nvPr/>
        </p:nvSpPr>
        <p:spPr bwMode="auto">
          <a:xfrm>
            <a:off x="4724400" y="2133600"/>
            <a:ext cx="39624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R: It rains</a:t>
            </a:r>
          </a:p>
          <a:p>
            <a:pPr>
              <a:spcBef>
                <a:spcPct val="50000"/>
              </a:spcBef>
            </a:pPr>
            <a:r>
              <a:rPr lang="en-US" sz="2400"/>
              <a:t>W: The grass is wet</a:t>
            </a:r>
          </a:p>
        </p:txBody>
      </p:sp>
      <p:grpSp>
        <p:nvGrpSpPr>
          <p:cNvPr id="96280" name="Group 24"/>
          <p:cNvGrpSpPr>
            <a:grpSpLocks/>
          </p:cNvGrpSpPr>
          <p:nvPr/>
        </p:nvGrpSpPr>
        <p:grpSpPr bwMode="auto">
          <a:xfrm>
            <a:off x="1828800" y="4114800"/>
            <a:ext cx="990600" cy="609600"/>
            <a:chOff x="3840" y="1528"/>
            <a:chExt cx="624" cy="384"/>
          </a:xfrm>
        </p:grpSpPr>
        <p:sp>
          <p:nvSpPr>
            <p:cNvPr id="96281" name="Oval 25"/>
            <p:cNvSpPr>
              <a:spLocks noChangeArrowheads="1"/>
            </p:cNvSpPr>
            <p:nvPr/>
          </p:nvSpPr>
          <p:spPr bwMode="auto">
            <a:xfrm>
              <a:off x="3880" y="1528"/>
              <a:ext cx="576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82" name="Text Box 26"/>
            <p:cNvSpPr txBox="1">
              <a:spLocks noChangeArrowheads="1"/>
            </p:cNvSpPr>
            <p:nvPr/>
          </p:nvSpPr>
          <p:spPr bwMode="auto">
            <a:xfrm>
              <a:off x="3840" y="1584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/>
                <a:t>R</a:t>
              </a:r>
            </a:p>
          </p:txBody>
        </p:sp>
      </p:grpSp>
      <p:grpSp>
        <p:nvGrpSpPr>
          <p:cNvPr id="96283" name="Group 27"/>
          <p:cNvGrpSpPr>
            <a:grpSpLocks/>
          </p:cNvGrpSpPr>
          <p:nvPr/>
        </p:nvGrpSpPr>
        <p:grpSpPr bwMode="auto">
          <a:xfrm>
            <a:off x="5638800" y="4114800"/>
            <a:ext cx="990600" cy="609600"/>
            <a:chOff x="3840" y="1528"/>
            <a:chExt cx="624" cy="384"/>
          </a:xfrm>
        </p:grpSpPr>
        <p:sp>
          <p:nvSpPr>
            <p:cNvPr id="96284" name="Oval 28"/>
            <p:cNvSpPr>
              <a:spLocks noChangeArrowheads="1"/>
            </p:cNvSpPr>
            <p:nvPr/>
          </p:nvSpPr>
          <p:spPr bwMode="auto">
            <a:xfrm>
              <a:off x="3880" y="1528"/>
              <a:ext cx="576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85" name="Text Box 29"/>
            <p:cNvSpPr txBox="1">
              <a:spLocks noChangeArrowheads="1"/>
            </p:cNvSpPr>
            <p:nvPr/>
          </p:nvSpPr>
          <p:spPr bwMode="auto">
            <a:xfrm>
              <a:off x="3840" y="1584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1"/>
                <a:t>W</a:t>
              </a:r>
            </a:p>
          </p:txBody>
        </p:sp>
      </p:grpSp>
      <p:sp>
        <p:nvSpPr>
          <p:cNvPr id="96291" name="Text Box 35"/>
          <p:cNvSpPr txBox="1">
            <a:spLocks noChangeArrowheads="1"/>
          </p:cNvSpPr>
          <p:nvPr/>
        </p:nvSpPr>
        <p:spPr bwMode="auto">
          <a:xfrm>
            <a:off x="3505200" y="3505200"/>
            <a:ext cx="1447800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Information</a:t>
            </a:r>
          </a:p>
          <a:p>
            <a:pPr algn="ctr">
              <a:spcBef>
                <a:spcPct val="50000"/>
              </a:spcBef>
            </a:pPr>
            <a:r>
              <a:rPr lang="en-US"/>
              <a:t>Pr(W|R)</a:t>
            </a:r>
          </a:p>
        </p:txBody>
      </p:sp>
      <p:cxnSp>
        <p:nvCxnSpPr>
          <p:cNvPr id="96292" name="AutoShape 36"/>
          <p:cNvCxnSpPr>
            <a:cxnSpLocks noChangeShapeType="1"/>
            <a:stCxn id="96282" idx="3"/>
            <a:endCxn id="96285" idx="1"/>
          </p:cNvCxnSpPr>
          <p:nvPr/>
        </p:nvCxnSpPr>
        <p:spPr bwMode="auto">
          <a:xfrm>
            <a:off x="2819400" y="4402138"/>
            <a:ext cx="2819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294" name="Arc 38"/>
          <p:cNvSpPr>
            <a:spLocks/>
          </p:cNvSpPr>
          <p:nvPr/>
        </p:nvSpPr>
        <p:spPr bwMode="auto">
          <a:xfrm rot="-1744903" flipH="1" flipV="1">
            <a:off x="2971800" y="3763963"/>
            <a:ext cx="2514600" cy="1417637"/>
          </a:xfrm>
          <a:custGeom>
            <a:avLst/>
            <a:gdLst>
              <a:gd name="G0" fmla="+- 0 0 0"/>
              <a:gd name="G1" fmla="+- 21585 0 0"/>
              <a:gd name="G2" fmla="+- 21600 0 0"/>
              <a:gd name="T0" fmla="*/ 803 w 21355"/>
              <a:gd name="T1" fmla="*/ 0 h 21585"/>
              <a:gd name="T2" fmla="*/ 21355 w 21355"/>
              <a:gd name="T3" fmla="*/ 18341 h 21585"/>
              <a:gd name="T4" fmla="*/ 0 w 21355"/>
              <a:gd name="T5" fmla="*/ 21585 h 2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55" h="21585" fill="none" extrusionOk="0">
                <a:moveTo>
                  <a:pt x="803" y="-1"/>
                </a:moveTo>
                <a:cubicBezTo>
                  <a:pt x="11168" y="385"/>
                  <a:pt x="19797" y="8085"/>
                  <a:pt x="21355" y="18340"/>
                </a:cubicBezTo>
              </a:path>
              <a:path w="21355" h="21585" stroke="0" extrusionOk="0">
                <a:moveTo>
                  <a:pt x="803" y="-1"/>
                </a:moveTo>
                <a:cubicBezTo>
                  <a:pt x="11168" y="385"/>
                  <a:pt x="19797" y="8085"/>
                  <a:pt x="21355" y="18340"/>
                </a:cubicBezTo>
                <a:lnTo>
                  <a:pt x="0" y="21585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295" name="Text Box 39"/>
          <p:cNvSpPr txBox="1">
            <a:spLocks noChangeArrowheads="1"/>
          </p:cNvSpPr>
          <p:nvPr/>
        </p:nvSpPr>
        <p:spPr bwMode="auto">
          <a:xfrm>
            <a:off x="3581400" y="5011738"/>
            <a:ext cx="1447800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Inference</a:t>
            </a:r>
          </a:p>
          <a:p>
            <a:pPr algn="ctr">
              <a:spcBef>
                <a:spcPct val="50000"/>
              </a:spcBef>
            </a:pPr>
            <a:r>
              <a:rPr lang="en-US"/>
              <a:t>Pr(R|W)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FE04F7-994C-7041-BBA6-B7B5F4588D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42"/>
    </mc:Choice>
    <mc:Fallback xmlns="">
      <p:transition spd="slow" advTm="76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314" name="Object 34"/>
          <p:cNvGraphicFramePr>
            <a:graphicFrameLocks noChangeAspect="1"/>
          </p:cNvGraphicFramePr>
          <p:nvPr/>
        </p:nvGraphicFramePr>
        <p:xfrm>
          <a:off x="2479675" y="5359400"/>
          <a:ext cx="3494088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9" name="Equation" r:id="rId5" imgW="1498320" imgH="380880" progId="Equation.3">
                  <p:embed/>
                </p:oleObj>
              </mc:Choice>
              <mc:Fallback>
                <p:oleObj name="Equation" r:id="rId5" imgW="1498320" imgH="380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675" y="5359400"/>
                        <a:ext cx="3494088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0"/>
                <a:cs typeface="宋体" charset="0"/>
              </a:rPr>
              <a:t>Bayes’ Rule</a:t>
            </a:r>
          </a:p>
        </p:txBody>
      </p:sp>
      <p:graphicFrame>
        <p:nvGraphicFramePr>
          <p:cNvPr id="97284" name="Group 4"/>
          <p:cNvGraphicFramePr>
            <a:graphicFrameLocks noGrp="1"/>
          </p:cNvGraphicFramePr>
          <p:nvPr/>
        </p:nvGraphicFramePr>
        <p:xfrm>
          <a:off x="609600" y="1981200"/>
          <a:ext cx="3810000" cy="1295400"/>
        </p:xfrm>
        <a:graphic>
          <a:graphicData uri="http://schemas.openxmlformats.org/drawingml/2006/table">
            <a:tbl>
              <a:tblPr/>
              <a:tblGrid>
                <a:gridCol w="127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0"/>
                        <a:cs typeface="宋体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  <a:sym typeface="Symbol" charset="0"/>
                        </a:rPr>
                        <a:t>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0.7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  <a:sym typeface="Symbol" charset="0"/>
                        </a:rPr>
                        <a:t>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  <a:sym typeface="Symbol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  <a:cs typeface="宋体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302" name="Text Box 22"/>
          <p:cNvSpPr txBox="1">
            <a:spLocks noChangeArrowheads="1"/>
          </p:cNvSpPr>
          <p:nvPr/>
        </p:nvSpPr>
        <p:spPr bwMode="auto">
          <a:xfrm>
            <a:off x="4724400" y="2193925"/>
            <a:ext cx="39624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ea typeface="宋体" charset="0"/>
                <a:cs typeface="宋体" charset="0"/>
              </a:rPr>
              <a:t>R: It rains</a:t>
            </a:r>
          </a:p>
          <a:p>
            <a:pPr>
              <a:spcBef>
                <a:spcPct val="50000"/>
              </a:spcBef>
            </a:pPr>
            <a:r>
              <a:rPr lang="en-US" altLang="zh-CN" sz="2000">
                <a:ea typeface="宋体" charset="0"/>
                <a:cs typeface="宋体" charset="0"/>
              </a:rPr>
              <a:t>W: The grass is wet</a:t>
            </a:r>
          </a:p>
        </p:txBody>
      </p:sp>
      <p:grpSp>
        <p:nvGrpSpPr>
          <p:cNvPr id="97303" name="Group 23"/>
          <p:cNvGrpSpPr>
            <a:grpSpLocks/>
          </p:cNvGrpSpPr>
          <p:nvPr/>
        </p:nvGrpSpPr>
        <p:grpSpPr bwMode="auto">
          <a:xfrm>
            <a:off x="914400" y="3962400"/>
            <a:ext cx="1828800" cy="685800"/>
            <a:chOff x="3840" y="1528"/>
            <a:chExt cx="624" cy="384"/>
          </a:xfrm>
        </p:grpSpPr>
        <p:sp>
          <p:nvSpPr>
            <p:cNvPr id="97304" name="Oval 24"/>
            <p:cNvSpPr>
              <a:spLocks noChangeArrowheads="1"/>
            </p:cNvSpPr>
            <p:nvPr/>
          </p:nvSpPr>
          <p:spPr bwMode="auto">
            <a:xfrm>
              <a:off x="3880" y="1528"/>
              <a:ext cx="576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5" name="Text Box 25"/>
            <p:cNvSpPr txBox="1">
              <a:spLocks noChangeArrowheads="1"/>
            </p:cNvSpPr>
            <p:nvPr/>
          </p:nvSpPr>
          <p:spPr bwMode="auto">
            <a:xfrm>
              <a:off x="3840" y="1584"/>
              <a:ext cx="624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ea typeface="宋体" charset="0"/>
                  <a:cs typeface="宋体" charset="0"/>
                </a:rPr>
                <a:t>Hypothesis H</a:t>
              </a:r>
            </a:p>
          </p:txBody>
        </p:sp>
      </p:grpSp>
      <p:grpSp>
        <p:nvGrpSpPr>
          <p:cNvPr id="97306" name="Group 26"/>
          <p:cNvGrpSpPr>
            <a:grpSpLocks/>
          </p:cNvGrpSpPr>
          <p:nvPr/>
        </p:nvGrpSpPr>
        <p:grpSpPr bwMode="auto">
          <a:xfrm>
            <a:off x="5562600" y="3962400"/>
            <a:ext cx="1905000" cy="528638"/>
            <a:chOff x="3840" y="1528"/>
            <a:chExt cx="624" cy="384"/>
          </a:xfrm>
        </p:grpSpPr>
        <p:sp>
          <p:nvSpPr>
            <p:cNvPr id="97307" name="Oval 27"/>
            <p:cNvSpPr>
              <a:spLocks noChangeArrowheads="1"/>
            </p:cNvSpPr>
            <p:nvPr/>
          </p:nvSpPr>
          <p:spPr bwMode="auto">
            <a:xfrm>
              <a:off x="3880" y="1528"/>
              <a:ext cx="576" cy="3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8" name="Text Box 28"/>
            <p:cNvSpPr txBox="1">
              <a:spLocks noChangeArrowheads="1"/>
            </p:cNvSpPr>
            <p:nvPr/>
          </p:nvSpPr>
          <p:spPr bwMode="auto">
            <a:xfrm>
              <a:off x="3840" y="1584"/>
              <a:ext cx="624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ea typeface="宋体" charset="0"/>
                  <a:cs typeface="宋体" charset="0"/>
                </a:rPr>
                <a:t>Evidence E</a:t>
              </a:r>
            </a:p>
          </p:txBody>
        </p:sp>
      </p:grpSp>
      <p:sp>
        <p:nvSpPr>
          <p:cNvPr id="97309" name="Text Box 29"/>
          <p:cNvSpPr txBox="1">
            <a:spLocks noChangeArrowheads="1"/>
          </p:cNvSpPr>
          <p:nvPr/>
        </p:nvSpPr>
        <p:spPr bwMode="auto">
          <a:xfrm>
            <a:off x="2819400" y="3748088"/>
            <a:ext cx="2514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ea typeface="宋体" charset="0"/>
                <a:cs typeface="宋体" charset="0"/>
              </a:rPr>
              <a:t>Information: </a:t>
            </a:r>
            <a:r>
              <a:rPr lang="en-US" altLang="zh-CN">
                <a:ea typeface="宋体" charset="0"/>
                <a:cs typeface="宋体" charset="0"/>
              </a:rPr>
              <a:t>Pr(E|H)</a:t>
            </a:r>
          </a:p>
        </p:txBody>
      </p:sp>
      <p:cxnSp>
        <p:nvCxnSpPr>
          <p:cNvPr id="97310" name="AutoShape 30"/>
          <p:cNvCxnSpPr>
            <a:cxnSpLocks noChangeShapeType="1"/>
            <a:stCxn id="97305" idx="3"/>
            <a:endCxn id="97308" idx="1"/>
          </p:cNvCxnSpPr>
          <p:nvPr/>
        </p:nvCxnSpPr>
        <p:spPr bwMode="auto">
          <a:xfrm flipV="1">
            <a:off x="2743200" y="4238625"/>
            <a:ext cx="2819400" cy="222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7311" name="Arc 31"/>
          <p:cNvSpPr>
            <a:spLocks/>
          </p:cNvSpPr>
          <p:nvPr/>
        </p:nvSpPr>
        <p:spPr bwMode="auto">
          <a:xfrm rot="-1744903" flipH="1" flipV="1">
            <a:off x="2895600" y="3687763"/>
            <a:ext cx="2514600" cy="1417637"/>
          </a:xfrm>
          <a:custGeom>
            <a:avLst/>
            <a:gdLst>
              <a:gd name="G0" fmla="+- 0 0 0"/>
              <a:gd name="G1" fmla="+- 21585 0 0"/>
              <a:gd name="G2" fmla="+- 21600 0 0"/>
              <a:gd name="T0" fmla="*/ 803 w 21355"/>
              <a:gd name="T1" fmla="*/ 0 h 21585"/>
              <a:gd name="T2" fmla="*/ 21355 w 21355"/>
              <a:gd name="T3" fmla="*/ 18341 h 21585"/>
              <a:gd name="T4" fmla="*/ 0 w 21355"/>
              <a:gd name="T5" fmla="*/ 21585 h 21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55" h="21585" fill="none" extrusionOk="0">
                <a:moveTo>
                  <a:pt x="803" y="-1"/>
                </a:moveTo>
                <a:cubicBezTo>
                  <a:pt x="11168" y="385"/>
                  <a:pt x="19797" y="8085"/>
                  <a:pt x="21355" y="18340"/>
                </a:cubicBezTo>
              </a:path>
              <a:path w="21355" h="21585" stroke="0" extrusionOk="0">
                <a:moveTo>
                  <a:pt x="803" y="-1"/>
                </a:moveTo>
                <a:cubicBezTo>
                  <a:pt x="11168" y="385"/>
                  <a:pt x="19797" y="8085"/>
                  <a:pt x="21355" y="18340"/>
                </a:cubicBezTo>
                <a:lnTo>
                  <a:pt x="0" y="21585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312" name="Text Box 32"/>
          <p:cNvSpPr txBox="1">
            <a:spLocks noChangeArrowheads="1"/>
          </p:cNvSpPr>
          <p:nvPr/>
        </p:nvSpPr>
        <p:spPr bwMode="auto">
          <a:xfrm>
            <a:off x="2667000" y="4419600"/>
            <a:ext cx="2743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>
                <a:ea typeface="宋体" charset="0"/>
                <a:cs typeface="宋体" charset="0"/>
              </a:rPr>
              <a:t>Inference: </a:t>
            </a:r>
            <a:r>
              <a:rPr lang="en-US" altLang="zh-CN">
                <a:ea typeface="宋体" charset="0"/>
                <a:cs typeface="宋体" charset="0"/>
              </a:rPr>
              <a:t>Pr(H|E)</a:t>
            </a:r>
          </a:p>
        </p:txBody>
      </p:sp>
      <p:grpSp>
        <p:nvGrpSpPr>
          <p:cNvPr id="97318" name="Group 38"/>
          <p:cNvGrpSpPr>
            <a:grpSpLocks/>
          </p:cNvGrpSpPr>
          <p:nvPr/>
        </p:nvGrpSpPr>
        <p:grpSpPr bwMode="auto">
          <a:xfrm>
            <a:off x="5105400" y="4191000"/>
            <a:ext cx="1752600" cy="1600200"/>
            <a:chOff x="3216" y="2640"/>
            <a:chExt cx="1104" cy="1008"/>
          </a:xfrm>
        </p:grpSpPr>
        <p:sp>
          <p:nvSpPr>
            <p:cNvPr id="97315" name="Rectangle 35"/>
            <p:cNvSpPr>
              <a:spLocks noChangeArrowheads="1"/>
            </p:cNvSpPr>
            <p:nvPr/>
          </p:nvSpPr>
          <p:spPr bwMode="auto">
            <a:xfrm>
              <a:off x="3216" y="3360"/>
              <a:ext cx="576" cy="2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16" name="Text Box 36"/>
            <p:cNvSpPr txBox="1">
              <a:spLocks noChangeArrowheads="1"/>
            </p:cNvSpPr>
            <p:nvPr/>
          </p:nvSpPr>
          <p:spPr bwMode="auto">
            <a:xfrm>
              <a:off x="3648" y="2640"/>
              <a:ext cx="672" cy="3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ea typeface="宋体" charset="0"/>
                  <a:cs typeface="宋体" charset="0"/>
                </a:rPr>
                <a:t>Prior</a:t>
              </a:r>
            </a:p>
          </p:txBody>
        </p:sp>
        <p:cxnSp>
          <p:nvCxnSpPr>
            <p:cNvPr id="97317" name="AutoShape 37"/>
            <p:cNvCxnSpPr>
              <a:cxnSpLocks noChangeShapeType="1"/>
              <a:stCxn id="97316" idx="2"/>
              <a:endCxn id="97315" idx="0"/>
            </p:cNvCxnSpPr>
            <p:nvPr/>
          </p:nvCxnSpPr>
          <p:spPr bwMode="auto">
            <a:xfrm flipH="1">
              <a:off x="3504" y="2994"/>
              <a:ext cx="480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97323" name="Group 43"/>
          <p:cNvGrpSpPr>
            <a:grpSpLocks/>
          </p:cNvGrpSpPr>
          <p:nvPr/>
        </p:nvGrpSpPr>
        <p:grpSpPr bwMode="auto">
          <a:xfrm>
            <a:off x="3505200" y="4191000"/>
            <a:ext cx="2209800" cy="1600200"/>
            <a:chOff x="2208" y="2640"/>
            <a:chExt cx="1392" cy="1008"/>
          </a:xfrm>
        </p:grpSpPr>
        <p:sp>
          <p:nvSpPr>
            <p:cNvPr id="97320" name="Rectangle 40"/>
            <p:cNvSpPr>
              <a:spLocks noChangeArrowheads="1"/>
            </p:cNvSpPr>
            <p:nvPr/>
          </p:nvSpPr>
          <p:spPr bwMode="auto">
            <a:xfrm>
              <a:off x="2496" y="3360"/>
              <a:ext cx="720" cy="2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1" name="Text Box 41"/>
            <p:cNvSpPr txBox="1">
              <a:spLocks noChangeArrowheads="1"/>
            </p:cNvSpPr>
            <p:nvPr/>
          </p:nvSpPr>
          <p:spPr bwMode="auto">
            <a:xfrm>
              <a:off x="2208" y="2640"/>
              <a:ext cx="1392" cy="3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ea typeface="宋体" charset="0"/>
                  <a:cs typeface="宋体" charset="0"/>
                </a:rPr>
                <a:t>Likelihood</a:t>
              </a:r>
            </a:p>
          </p:txBody>
        </p:sp>
        <p:cxnSp>
          <p:nvCxnSpPr>
            <p:cNvPr id="97322" name="AutoShape 42"/>
            <p:cNvCxnSpPr>
              <a:cxnSpLocks noChangeShapeType="1"/>
              <a:stCxn id="97321" idx="2"/>
              <a:endCxn id="97320" idx="0"/>
            </p:cNvCxnSpPr>
            <p:nvPr/>
          </p:nvCxnSpPr>
          <p:spPr bwMode="auto">
            <a:xfrm flipH="1">
              <a:off x="2856" y="2994"/>
              <a:ext cx="48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97329" name="Group 49"/>
          <p:cNvGrpSpPr>
            <a:grpSpLocks/>
          </p:cNvGrpSpPr>
          <p:nvPr/>
        </p:nvGrpSpPr>
        <p:grpSpPr bwMode="auto">
          <a:xfrm>
            <a:off x="1295400" y="4191000"/>
            <a:ext cx="2400300" cy="1790700"/>
            <a:chOff x="816" y="2640"/>
            <a:chExt cx="1512" cy="1128"/>
          </a:xfrm>
        </p:grpSpPr>
        <p:sp>
          <p:nvSpPr>
            <p:cNvPr id="97325" name="Rectangle 45"/>
            <p:cNvSpPr>
              <a:spLocks noChangeArrowheads="1"/>
            </p:cNvSpPr>
            <p:nvPr/>
          </p:nvSpPr>
          <p:spPr bwMode="auto">
            <a:xfrm>
              <a:off x="1560" y="3480"/>
              <a:ext cx="768" cy="2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26" name="Text Box 46"/>
            <p:cNvSpPr txBox="1">
              <a:spLocks noChangeArrowheads="1"/>
            </p:cNvSpPr>
            <p:nvPr/>
          </p:nvSpPr>
          <p:spPr bwMode="auto">
            <a:xfrm>
              <a:off x="816" y="2640"/>
              <a:ext cx="1056" cy="34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800" b="1">
                  <a:ea typeface="宋体" charset="0"/>
                  <a:cs typeface="宋体" charset="0"/>
                </a:rPr>
                <a:t>Posterior</a:t>
              </a:r>
            </a:p>
          </p:txBody>
        </p:sp>
        <p:cxnSp>
          <p:nvCxnSpPr>
            <p:cNvPr id="97327" name="AutoShape 47"/>
            <p:cNvCxnSpPr>
              <a:cxnSpLocks noChangeShapeType="1"/>
              <a:stCxn id="97326" idx="2"/>
              <a:endCxn id="97325" idx="0"/>
            </p:cNvCxnSpPr>
            <p:nvPr/>
          </p:nvCxnSpPr>
          <p:spPr bwMode="auto">
            <a:xfrm>
              <a:off x="1344" y="2994"/>
              <a:ext cx="600" cy="47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2E7AADE-1EAD-D84D-B9FD-6E3D54D82C3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63"/>
    </mc:Choice>
    <mc:Fallback xmlns="">
      <p:transition spd="slow" advTm="73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6014</TotalTime>
  <Words>590</Words>
  <Application>Microsoft Macintosh PowerPoint</Application>
  <PresentationFormat>On-screen Show (4:3)</PresentationFormat>
  <Paragraphs>104</Paragraphs>
  <Slides>11</Slides>
  <Notes>0</Notes>
  <HiddenSlides>0</HiddenSlides>
  <MMClips>11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Corbel</vt:lpstr>
      <vt:lpstr>Times New Roman</vt:lpstr>
      <vt:lpstr>Wingdings</vt:lpstr>
      <vt:lpstr>Wingdings 2</vt:lpstr>
      <vt:lpstr>Wingdings 3</vt:lpstr>
      <vt:lpstr>Module</vt:lpstr>
      <vt:lpstr>Equation</vt:lpstr>
      <vt:lpstr>Review: Probability Theory (4)</vt:lpstr>
      <vt:lpstr>Reasoning with Conditionals</vt:lpstr>
      <vt:lpstr>Independence</vt:lpstr>
      <vt:lpstr>Conditional Independence</vt:lpstr>
      <vt:lpstr>Conditional Independence (cont’d)</vt:lpstr>
      <vt:lpstr>Bayes’ Rule</vt:lpstr>
      <vt:lpstr>Bayes’ Rule</vt:lpstr>
      <vt:lpstr>Bayes’ Rule</vt:lpstr>
      <vt:lpstr>Bayes’ Rule</vt:lpstr>
      <vt:lpstr>Example: Malware Scan</vt:lpstr>
      <vt:lpstr>Example: Malware Scan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Galindo, Oscar</cp:lastModifiedBy>
  <cp:revision>51</cp:revision>
  <dcterms:created xsi:type="dcterms:W3CDTF">2012-01-23T08:25:46Z</dcterms:created>
  <dcterms:modified xsi:type="dcterms:W3CDTF">2020-10-17T23:29:41Z</dcterms:modified>
</cp:coreProperties>
</file>